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9" r:id="rId4"/>
    <p:sldId id="258" r:id="rId5"/>
    <p:sldId id="268" r:id="rId6"/>
    <p:sldId id="265" r:id="rId7"/>
    <p:sldId id="266" r:id="rId8"/>
    <p:sldId id="261" r:id="rId9"/>
    <p:sldId id="267" r:id="rId10"/>
    <p:sldId id="269" r:id="rId11"/>
    <p:sldId id="260" r:id="rId12"/>
    <p:sldId id="262" r:id="rId13"/>
    <p:sldId id="264" r:id="rId14"/>
    <p:sldId id="271" r:id="rId15"/>
    <p:sldId id="263" r:id="rId16"/>
    <p:sldId id="257" r:id="rId17"/>
    <p:sldId id="276" r:id="rId18"/>
    <p:sldId id="272" r:id="rId19"/>
    <p:sldId id="273" r:id="rId20"/>
    <p:sldId id="277" r:id="rId21"/>
    <p:sldId id="274" r:id="rId22"/>
    <p:sldId id="278" r:id="rId23"/>
    <p:sldId id="279" r:id="rId24"/>
    <p:sldId id="280" r:id="rId25"/>
    <p:sldId id="283" r:id="rId26"/>
    <p:sldId id="288" r:id="rId27"/>
    <p:sldId id="284" r:id="rId28"/>
    <p:sldId id="285" r:id="rId29"/>
    <p:sldId id="286" r:id="rId30"/>
    <p:sldId id="287" r:id="rId31"/>
    <p:sldId id="289" r:id="rId32"/>
    <p:sldId id="275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02" r:id="rId42"/>
    <p:sldId id="298" r:id="rId43"/>
    <p:sldId id="299" r:id="rId44"/>
    <p:sldId id="30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-1806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106B4A3-4212-4E39-93DE-E053E8F69C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pipermail/r-announce/2004/000427.html" TargetMode="External"/><Relationship Id="rId2" Type="http://schemas.openxmlformats.org/officeDocument/2006/relationships/hyperlink" Target="https://stat.ethz.ch/pipermail/r-announce/2000/000127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.ethz.ch/pipermail/r-announce/2020/000653.html" TargetMode="External"/><Relationship Id="rId4" Type="http://schemas.openxmlformats.org/officeDocument/2006/relationships/hyperlink" Target="https://stat.ethz.ch/pipermail/r-announce/2013/000561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260446"/>
            <a:ext cx="7848600" cy="64008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Introduction to R 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599"/>
            <a:ext cx="6172200" cy="5257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9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 Programming gives a broad variety of statistical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828800"/>
            <a:ext cx="8077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9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>
                <a:effectLst/>
              </a:rPr>
              <a:t/>
            </a:r>
            <a:br>
              <a:rPr lang="en-US" sz="2700" b="1" dirty="0" smtClean="0">
                <a:effectLst/>
              </a:rPr>
            </a:br>
            <a:r>
              <a:rPr lang="en-US" sz="3100" b="1" dirty="0" smtClean="0">
                <a:effectLst/>
              </a:rPr>
              <a:t>Why </a:t>
            </a:r>
            <a:r>
              <a:rPr lang="en-US" sz="3100" b="1" dirty="0">
                <a:effectLst/>
              </a:rPr>
              <a:t>use R for statistical computing and graphics</a:t>
            </a:r>
            <a:r>
              <a:rPr lang="en-US" b="1" dirty="0">
                <a:effectLst/>
              </a:rPr>
              <a:t/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88008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2600" b="1" dirty="0"/>
              <a:t>R is open-source and </a:t>
            </a:r>
            <a:r>
              <a:rPr lang="en-US" sz="2600" b="1" dirty="0" smtClean="0"/>
              <a:t>free</a:t>
            </a:r>
          </a:p>
          <a:p>
            <a:pPr>
              <a:buFont typeface="Wingdings" pitchFamily="2" charset="2"/>
              <a:buChar char="Ø"/>
            </a:pPr>
            <a:endParaRPr lang="en-US" sz="2600" b="1" dirty="0" smtClean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Highly Active </a:t>
            </a:r>
            <a:r>
              <a:rPr lang="en-US" sz="2600" dirty="0" smtClean="0"/>
              <a:t>Community</a:t>
            </a:r>
          </a:p>
          <a:p>
            <a:pPr>
              <a:buFont typeface="Wingdings" pitchFamily="2" charset="2"/>
              <a:buChar char="Ø"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Strong Graphical </a:t>
            </a:r>
            <a:r>
              <a:rPr lang="en-US" sz="2600" dirty="0" smtClean="0"/>
              <a:t>Capabilities</a:t>
            </a:r>
          </a:p>
          <a:p>
            <a:pPr>
              <a:buFont typeface="Wingdings" pitchFamily="2" charset="2"/>
              <a:buChar char="Ø"/>
            </a:pPr>
            <a:endParaRPr lang="en-US" sz="2600" dirty="0" smtClean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Comprehensive </a:t>
            </a:r>
            <a:r>
              <a:rPr lang="en-US" sz="2600" dirty="0" smtClean="0"/>
              <a:t>Environment</a:t>
            </a:r>
          </a:p>
          <a:p>
            <a:pPr>
              <a:buFont typeface="Wingdings" pitchFamily="2" charset="2"/>
              <a:buChar char="Ø"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Can Perform Complex Statistical </a:t>
            </a:r>
            <a:r>
              <a:rPr lang="en-US" sz="2600" dirty="0" smtClean="0"/>
              <a:t>Calculations</a:t>
            </a:r>
          </a:p>
          <a:p>
            <a:pPr>
              <a:buFont typeface="Wingdings" pitchFamily="2" charset="2"/>
              <a:buChar char="Ø"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Distributed </a:t>
            </a:r>
            <a:r>
              <a:rPr lang="en-US" sz="2600" dirty="0" smtClean="0"/>
              <a:t>Computing</a:t>
            </a:r>
          </a:p>
          <a:p>
            <a:pPr>
              <a:buFont typeface="Wingdings" pitchFamily="2" charset="2"/>
              <a:buChar char="Ø"/>
            </a:pPr>
            <a:endParaRPr lang="en-US" sz="2600" dirty="0" smtClean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Machine </a:t>
            </a:r>
            <a:r>
              <a:rPr lang="en-US" sz="2600" dirty="0" smtClean="0"/>
              <a:t>Learning</a:t>
            </a:r>
          </a:p>
          <a:p>
            <a:pPr>
              <a:buFont typeface="Wingdings" pitchFamily="2" charset="2"/>
              <a:buChar char="Ø"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Data </a:t>
            </a:r>
            <a:r>
              <a:rPr lang="en-US" sz="2600" dirty="0" smtClean="0"/>
              <a:t>Wrangling</a:t>
            </a:r>
          </a:p>
          <a:p>
            <a:pPr>
              <a:buFont typeface="Wingdings" pitchFamily="2" charset="2"/>
              <a:buChar char="Ø"/>
            </a:pPr>
            <a:endParaRPr lang="en-US" sz="2600" dirty="0" smtClean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Generates Report in any Desired </a:t>
            </a:r>
            <a:r>
              <a:rPr lang="en-US" sz="2600" dirty="0" smtClean="0"/>
              <a:t>Format</a:t>
            </a:r>
          </a:p>
          <a:p>
            <a:pPr>
              <a:buFont typeface="Wingdings" pitchFamily="2" charset="2"/>
              <a:buChar char="Ø"/>
            </a:pPr>
            <a:endParaRPr lang="en-US" sz="2600" dirty="0" smtClean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Compatible with Other Programming Languages</a:t>
            </a:r>
          </a:p>
          <a:p>
            <a:pPr>
              <a:buFont typeface="Wingdings" pitchFamily="2" charset="2"/>
              <a:buChar char="Ø"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Compatibility with Other Data Processing Technologies</a:t>
            </a:r>
          </a:p>
          <a:p>
            <a:pPr>
              <a:buFont typeface="Wingdings" pitchFamily="2" charset="2"/>
              <a:buChar char="Ø"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endParaRPr lang="en-US" sz="2600" dirty="0"/>
          </a:p>
          <a:p>
            <a:endParaRPr lang="en-US" dirty="0"/>
          </a:p>
          <a:p>
            <a:endParaRPr lang="en-US" dirty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2361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Why </a:t>
            </a:r>
            <a:r>
              <a:rPr lang="en-US" dirty="0">
                <a:effectLst/>
              </a:rPr>
              <a:t>Learn R?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1"/>
            <a:ext cx="8077200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6" descr="EPSI Student Cor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EPSI Student Corn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1"/>
            <a:ext cx="1004887" cy="84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5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993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Alternatives </a:t>
            </a:r>
            <a:r>
              <a:rPr lang="en-US" dirty="0">
                <a:effectLst/>
              </a:rPr>
              <a:t>to R programming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Python – Popular general </a:t>
            </a:r>
            <a:r>
              <a:rPr lang="en-US" b="1" dirty="0" smtClean="0"/>
              <a:t>purpose language</a:t>
            </a:r>
          </a:p>
          <a:p>
            <a:endParaRPr lang="en-US" b="1" dirty="0" smtClean="0"/>
          </a:p>
          <a:p>
            <a:r>
              <a:rPr lang="en-US" b="1" dirty="0"/>
              <a:t>SAS (Statistical Analysis System</a:t>
            </a:r>
            <a:r>
              <a:rPr lang="en-US" b="1" dirty="0" smtClean="0"/>
              <a:t>)</a:t>
            </a:r>
          </a:p>
          <a:p>
            <a:endParaRPr lang="en-US" dirty="0"/>
          </a:p>
          <a:p>
            <a:r>
              <a:rPr lang="en-US" b="1" dirty="0"/>
              <a:t>SPSS – Software package for statistical analysis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81534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0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0772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9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6133306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sz="4400" b="1" dirty="0" smtClean="0">
                <a:effectLst/>
              </a:rPr>
              <a:t>Installing </a:t>
            </a:r>
            <a:r>
              <a:rPr lang="en-US" sz="4400" b="1" dirty="0">
                <a:effectLst/>
              </a:rPr>
              <a:t>R and </a:t>
            </a:r>
            <a:r>
              <a:rPr lang="en-US" sz="4400" b="1" dirty="0" err="1" smtClean="0">
                <a:effectLst/>
              </a:rPr>
              <a:t>Rstudio</a:t>
            </a:r>
            <a:r>
              <a:rPr lang="en-US" sz="4400" dirty="0" smtClean="0"/>
              <a:t> </a:t>
            </a:r>
            <a:br>
              <a:rPr lang="en-US" sz="4400" dirty="0" smtClean="0"/>
            </a:br>
            <a:r>
              <a:rPr lang="en-US" sz="4400" dirty="0"/>
              <a:t> </a:t>
            </a:r>
            <a:r>
              <a:rPr lang="en-US" sz="4400" dirty="0" smtClean="0"/>
              <a:t>         on </a:t>
            </a:r>
            <a:r>
              <a:rPr lang="en-US" sz="4400" dirty="0"/>
              <a:t>Windows</a:t>
            </a:r>
            <a:br>
              <a:rPr lang="en-US" sz="4400" dirty="0"/>
            </a:br>
            <a:r>
              <a:rPr lang="en-US" b="1" dirty="0">
                <a:effectLst/>
              </a:rPr>
              <a:t/>
            </a:r>
            <a:br>
              <a:rPr lang="en-US" b="1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You can download R from the Comprehensive R Archive Network (CRAN). Search for CRAN on your browser: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070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1"/>
            <a:ext cx="8077200" cy="490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2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75506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effectLst/>
              </a:rPr>
              <a:t/>
            </a:r>
            <a:br>
              <a:rPr lang="en-US" sz="2400" b="1" dirty="0" smtClean="0">
                <a:effectLst/>
              </a:rPr>
            </a:br>
            <a:r>
              <a:rPr lang="en-US" sz="2400" b="1" dirty="0" smtClean="0">
                <a:effectLst/>
              </a:rPr>
              <a:t>Step – 1</a:t>
            </a:r>
            <a:r>
              <a:rPr lang="en-US" sz="2400" dirty="0" smtClean="0">
                <a:effectLst/>
              </a:rPr>
              <a:t>: Go to CRAN R project website.</a:t>
            </a:r>
            <a:br>
              <a:rPr lang="en-US" sz="2400" dirty="0" smtClean="0">
                <a:effectLst/>
              </a:rPr>
            </a:b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effectLst/>
              </a:rPr>
              <a:t>              </a:t>
            </a:r>
            <a:r>
              <a:rPr lang="en-US" sz="3100" b="1" dirty="0" smtClean="0">
                <a:solidFill>
                  <a:schemeClr val="tx1"/>
                </a:solidFill>
                <a:effectLst/>
              </a:rPr>
              <a:t>https://cran.r-project.org/</a:t>
            </a:r>
            <a:br>
              <a:rPr lang="en-US" sz="3100" b="1" dirty="0" smtClean="0">
                <a:solidFill>
                  <a:schemeClr val="tx1"/>
                </a:solidFill>
                <a:effectLst/>
              </a:rPr>
            </a:br>
            <a:endParaRPr lang="en-US" sz="2400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6" name="Picture 4" descr="https://intellipaat.com/mediaFiles/2016/07/R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Step </a:t>
            </a:r>
            <a:r>
              <a:rPr lang="en-US" sz="2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– 2</a:t>
            </a:r>
            <a: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Click on the </a:t>
            </a:r>
            <a:r>
              <a:rPr lang="en-US" sz="2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Download R for Windows</a:t>
            </a:r>
            <a: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 link</a:t>
            </a:r>
            <a:r>
              <a:rPr 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  <a:br>
              <a:rPr 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09" y="1524000"/>
            <a:ext cx="8322365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2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</a:t>
            </a:r>
          </a:p>
          <a:p>
            <a:r>
              <a:rPr lang="en-US" dirty="0" smtClean="0"/>
              <a:t>History of R</a:t>
            </a:r>
          </a:p>
          <a:p>
            <a:r>
              <a:rPr lang="en-US" b="1" dirty="0"/>
              <a:t>What is R language used for</a:t>
            </a:r>
          </a:p>
          <a:p>
            <a:r>
              <a:rPr lang="en-US" b="1" dirty="0"/>
              <a:t>features of R </a:t>
            </a:r>
            <a:r>
              <a:rPr lang="en-US" b="1" dirty="0" smtClean="0"/>
              <a:t>language</a:t>
            </a:r>
          </a:p>
          <a:p>
            <a:r>
              <a:rPr lang="en-US" b="1" dirty="0" smtClean="0"/>
              <a:t>Why R</a:t>
            </a:r>
          </a:p>
          <a:p>
            <a:r>
              <a:rPr lang="en-US" b="1" dirty="0" smtClean="0"/>
              <a:t>Applications of R</a:t>
            </a:r>
          </a:p>
          <a:p>
            <a:r>
              <a:rPr lang="en-US" b="1" dirty="0" err="1" smtClean="0"/>
              <a:t>Installtion</a:t>
            </a:r>
            <a:r>
              <a:rPr lang="en-US" b="1" dirty="0" smtClean="0"/>
              <a:t> </a:t>
            </a:r>
            <a:endParaRPr lang="en-US" b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Step – 3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Click on the </a:t>
            </a: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base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 subdirectory link or</a:t>
            </a: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 install R for the first time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 link.</a:t>
            </a:r>
            <a:b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nstall2.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83058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Step </a:t>
            </a:r>
            <a:r>
              <a:rPr lang="en-US" sz="2400" b="1" dirty="0"/>
              <a:t>– 4</a:t>
            </a:r>
            <a:r>
              <a:rPr lang="en-US" sz="2400" dirty="0"/>
              <a:t>: Click </a:t>
            </a:r>
            <a:r>
              <a:rPr lang="en-US" sz="2400" b="1" dirty="0"/>
              <a:t>Download R X.X.X for Windows</a:t>
            </a:r>
            <a:r>
              <a:rPr lang="en-US" sz="2400" dirty="0"/>
              <a:t> (X.X.X stand for the latest version of R. </a:t>
            </a:r>
            <a:r>
              <a:rPr lang="en-US" sz="2400" dirty="0" err="1"/>
              <a:t>eg</a:t>
            </a:r>
            <a:r>
              <a:rPr lang="en-US" sz="2400" dirty="0"/>
              <a:t>: 3.6.1) and save the executable .exe file.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46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8458200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28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4582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3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3820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57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6" y="253940"/>
            <a:ext cx="8499894" cy="629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4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1"/>
            <a:ext cx="8229601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69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3058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1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3820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75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4582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What </a:t>
            </a:r>
            <a:r>
              <a:rPr lang="en-US" b="1" dirty="0">
                <a:effectLst/>
              </a:rPr>
              <a:t>is R Programming Language</a:t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" indent="0">
              <a:buNone/>
            </a:pPr>
            <a:endParaRPr lang="en-US" dirty="0" smtClean="0"/>
          </a:p>
          <a:p>
            <a:pPr marL="64008" indent="0">
              <a:buNone/>
            </a:pPr>
            <a:endParaRPr lang="en-US" dirty="0"/>
          </a:p>
          <a:p>
            <a:pPr marL="64008" indent="0" algn="just">
              <a:buNone/>
            </a:pPr>
            <a:r>
              <a:rPr lang="en-US" dirty="0" smtClean="0"/>
              <a:t>R </a:t>
            </a:r>
            <a:r>
              <a:rPr lang="en-US" dirty="0"/>
              <a:t>is an open-source programming language that is widely used as a statistical software and data analysis tool.</a:t>
            </a:r>
          </a:p>
        </p:txBody>
      </p:sp>
    </p:spTree>
    <p:extLst>
      <p:ext uri="{BB962C8B-B14F-4D97-AF65-F5344CB8AC3E}">
        <p14:creationId xmlns:p14="http://schemas.microsoft.com/office/powerpoint/2010/main" val="288096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8382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532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RGui (64-bit) for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7924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508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Install </a:t>
            </a:r>
            <a:r>
              <a:rPr lang="en-US" b="1" dirty="0" err="1">
                <a:effectLst/>
              </a:rPr>
              <a:t>RStudio</a:t>
            </a:r>
            <a:r>
              <a:rPr lang="en-US" b="1" u="sng" dirty="0">
                <a:effectLst/>
              </a:rPr>
              <a:t/>
            </a:r>
            <a:br>
              <a:rPr lang="en-US" b="1" u="sng" dirty="0">
                <a:effectLst/>
              </a:rPr>
            </a:b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88008"/>
          </a:xfrm>
        </p:spPr>
        <p:txBody>
          <a:bodyPr/>
          <a:lstStyle/>
          <a:p>
            <a:r>
              <a:rPr lang="en-US" b="1" dirty="0"/>
              <a:t>Step 1:</a:t>
            </a:r>
            <a:r>
              <a:rPr lang="en-US" dirty="0"/>
              <a:t> To download R Studio, first Go to the official R Studio website by clicking this link </a:t>
            </a:r>
            <a:r>
              <a:rPr lang="en-US" dirty="0">
                <a:hlinkClick r:id="rId2"/>
              </a:rPr>
              <a:t>Download</a:t>
            </a:r>
            <a:r>
              <a:rPr lang="en-US" dirty="0"/>
              <a:t>. 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7315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1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84582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0519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6430"/>
            <a:ext cx="8153400" cy="652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04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64761"/>
            <a:ext cx="8381999" cy="5912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487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hoose Install Lo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15340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352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hoose Start Menu Fol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0010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396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rafalab.github.io/dsbook/productivity/img/windows-screenshots/VirtualBox_Windows-7-Enterprise_22_03_2018_16_19_5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rafalab.github.io/dsbook/productivity/img/windows-screenshots/VirtualBox_Windows-7-Enterprise_22_03_2018_16_19_5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742"/>
            <a:ext cx="7943191" cy="595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344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rafalab.github.io/dsbook/productivity/img/windows-screenshots/VirtualBox_Windows-7-Enterprise_22_03_2018_16_20_28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381000"/>
            <a:ext cx="837882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97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1041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A (Brief) History of R</a:t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64208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R is an extension of the S-programming language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R </a:t>
            </a:r>
            <a:r>
              <a:rPr lang="en-US" dirty="0"/>
              <a:t>was created by Ross </a:t>
            </a:r>
            <a:r>
              <a:rPr lang="en-US" dirty="0" err="1"/>
              <a:t>Ihaka</a:t>
            </a:r>
            <a:r>
              <a:rPr lang="en-US" dirty="0"/>
              <a:t> and Robert Gentleman in the Department of </a:t>
            </a:r>
            <a:r>
              <a:rPr lang="en-US" dirty="0" smtClean="0"/>
              <a:t>Statistics </a:t>
            </a:r>
            <a:r>
              <a:rPr lang="en-US" dirty="0"/>
              <a:t>at the University of Auckland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b="1" dirty="0"/>
              <a:t>1992</a:t>
            </a:r>
            <a:r>
              <a:rPr lang="en-US" dirty="0"/>
              <a:t>: R development begins as a research project in Auckland, NZ  </a:t>
            </a:r>
          </a:p>
          <a:p>
            <a:pPr>
              <a:buFont typeface="Wingdings" pitchFamily="2" charset="2"/>
              <a:buChar char="v"/>
            </a:pPr>
            <a:r>
              <a:rPr lang="en-US" b="1" dirty="0"/>
              <a:t>2000</a:t>
            </a:r>
            <a:r>
              <a:rPr lang="en-US" dirty="0"/>
              <a:t>: R 1.0.0 </a:t>
            </a:r>
            <a:r>
              <a:rPr lang="en-US" u="sng" dirty="0">
                <a:hlinkClick r:id="rId2"/>
              </a:rPr>
              <a:t>released</a:t>
            </a:r>
            <a:r>
              <a:rPr lang="en-US" dirty="0"/>
              <a:t> (February 29) </a:t>
            </a:r>
          </a:p>
          <a:p>
            <a:pPr>
              <a:buFont typeface="Wingdings" pitchFamily="2" charset="2"/>
              <a:buChar char="v"/>
            </a:pPr>
            <a:r>
              <a:rPr lang="en-US" b="1" dirty="0"/>
              <a:t>2004</a:t>
            </a:r>
            <a:r>
              <a:rPr lang="en-US" dirty="0"/>
              <a:t>: R 2.0.0 </a:t>
            </a:r>
            <a:r>
              <a:rPr lang="en-US" u="sng" dirty="0">
                <a:hlinkClick r:id="rId3"/>
              </a:rPr>
              <a:t>released</a:t>
            </a: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b="1" dirty="0"/>
              <a:t>2013</a:t>
            </a:r>
            <a:r>
              <a:rPr lang="en-US" dirty="0"/>
              <a:t>: R 3.0.0 </a:t>
            </a:r>
            <a:r>
              <a:rPr lang="en-US" u="sng" dirty="0">
                <a:hlinkClick r:id="rId4"/>
              </a:rPr>
              <a:t>released</a:t>
            </a: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b="1" dirty="0"/>
              <a:t>2020</a:t>
            </a:r>
            <a:r>
              <a:rPr lang="en-US" dirty="0"/>
              <a:t>: R 4.0.0 </a:t>
            </a:r>
            <a:r>
              <a:rPr lang="en-US" u="sng" dirty="0">
                <a:hlinkClick r:id="rId5"/>
              </a:rPr>
              <a:t>released</a:t>
            </a: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R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38199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70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of variable</a:t>
            </a:r>
            <a:br>
              <a:rPr lang="en-US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4008" indent="0">
              <a:buNone/>
            </a:pPr>
            <a:r>
              <a:rPr lang="en-US" dirty="0" smtClean="0"/>
              <a:t>In </a:t>
            </a:r>
            <a:r>
              <a:rPr lang="en-US" dirty="0"/>
              <a:t>R programming, there are three operators which we can use to assign the values to the variable. </a:t>
            </a:r>
            <a:endParaRPr lang="en-US" dirty="0" smtClean="0"/>
          </a:p>
          <a:p>
            <a:pPr marL="64008" indent="0">
              <a:buNone/>
            </a:pPr>
            <a:endParaRPr lang="en-US" dirty="0" smtClean="0"/>
          </a:p>
          <a:p>
            <a:r>
              <a:rPr lang="en-US" dirty="0" smtClean="0"/>
              <a:t>&lt;- leftward</a:t>
            </a:r>
          </a:p>
          <a:p>
            <a:endParaRPr lang="en-US" dirty="0" smtClean="0"/>
          </a:p>
          <a:p>
            <a:r>
              <a:rPr lang="en-US" dirty="0" smtClean="0"/>
              <a:t>-&gt; rightward</a:t>
            </a:r>
            <a:r>
              <a:rPr lang="en-US" dirty="0"/>
              <a:t>, and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= </a:t>
            </a:r>
            <a:r>
              <a:rPr lang="en-US" dirty="0" err="1" smtClean="0"/>
              <a:t>equal_to</a:t>
            </a:r>
            <a:r>
              <a:rPr lang="en-US" dirty="0" smtClean="0"/>
              <a:t> operator.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567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399032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Basic Data Types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29795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R Programming Data Typ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05013"/>
            <a:ext cx="8001000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737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 </a:t>
            </a:r>
            <a:r>
              <a:rPr lang="en-US" dirty="0"/>
              <a:t>has 6 basic data types.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Character ‘a’,”good”,’5’</a:t>
            </a:r>
          </a:p>
          <a:p>
            <a:endParaRPr lang="en-US" dirty="0"/>
          </a:p>
          <a:p>
            <a:r>
              <a:rPr lang="en-US" dirty="0" smtClean="0"/>
              <a:t>numeric </a:t>
            </a:r>
            <a:r>
              <a:rPr lang="en-US" dirty="0"/>
              <a:t>(real or decimal</a:t>
            </a:r>
            <a:r>
              <a:rPr lang="en-US" dirty="0" smtClean="0"/>
              <a:t>) ex: x=6.5,x=5</a:t>
            </a:r>
          </a:p>
          <a:p>
            <a:endParaRPr lang="en-US" dirty="0"/>
          </a:p>
          <a:p>
            <a:r>
              <a:rPr lang="en-US" dirty="0" smtClean="0"/>
              <a:t>Integer  ex:  x=5L</a:t>
            </a:r>
          </a:p>
          <a:p>
            <a:endParaRPr lang="en-US" dirty="0"/>
          </a:p>
          <a:p>
            <a:r>
              <a:rPr lang="en-US" dirty="0" smtClean="0"/>
              <a:t>Logical :true/false</a:t>
            </a:r>
          </a:p>
          <a:p>
            <a:endParaRPr lang="en-US" dirty="0"/>
          </a:p>
          <a:p>
            <a:r>
              <a:rPr lang="en-US" dirty="0" smtClean="0"/>
              <a:t>Complex: ex 3+5i</a:t>
            </a:r>
          </a:p>
          <a:p>
            <a:endParaRPr lang="en-US" dirty="0" smtClean="0"/>
          </a:p>
          <a:p>
            <a:r>
              <a:rPr lang="en-US" dirty="0" smtClean="0"/>
              <a:t>Raw : holds the raw bytes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6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02790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What </a:t>
            </a:r>
            <a:r>
              <a:rPr lang="en-US" b="1" dirty="0">
                <a:effectLst/>
              </a:rPr>
              <a:t>is R used for?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140"/>
            <a:ext cx="8229600" cy="487166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Statistical inference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Data analysis</a:t>
            </a:r>
          </a:p>
          <a:p>
            <a:pPr>
              <a:buFont typeface="Wingdings" pitchFamily="2" charset="2"/>
              <a:buChar char="v"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Data Visualization</a:t>
            </a:r>
          </a:p>
          <a:p>
            <a:pPr>
              <a:buFont typeface="Wingdings" pitchFamily="2" charset="2"/>
              <a:buChar char="v"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Machine </a:t>
            </a:r>
            <a:r>
              <a:rPr lang="en-US" dirty="0"/>
              <a:t>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113801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458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15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1"/>
            <a:ext cx="8153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30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49450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Features </a:t>
            </a:r>
            <a:r>
              <a:rPr lang="en-US" b="1" dirty="0">
                <a:effectLst/>
              </a:rPr>
              <a:t>of R</a:t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92808"/>
          </a:xfrm>
        </p:spPr>
        <p:txBody>
          <a:bodyPr/>
          <a:lstStyle/>
          <a:p>
            <a:r>
              <a:rPr lang="en-US" dirty="0"/>
              <a:t>free and </a:t>
            </a:r>
            <a:r>
              <a:rPr lang="en-US" dirty="0" smtClean="0"/>
              <a:t>open-source</a:t>
            </a:r>
          </a:p>
          <a:p>
            <a:r>
              <a:rPr lang="en-US" dirty="0"/>
              <a:t>cross-platform interoperability </a:t>
            </a:r>
            <a:endParaRPr lang="en-US" dirty="0" smtClean="0"/>
          </a:p>
          <a:p>
            <a:r>
              <a:rPr lang="en-US" dirty="0"/>
              <a:t> Running Code Without a </a:t>
            </a:r>
            <a:r>
              <a:rPr lang="en-US" dirty="0" smtClean="0"/>
              <a:t>Compiler: (interpreted language)</a:t>
            </a:r>
          </a:p>
          <a:p>
            <a:r>
              <a:rPr lang="en-US" dirty="0"/>
              <a:t>E</a:t>
            </a:r>
            <a:r>
              <a:rPr lang="en-US" dirty="0" smtClean="0"/>
              <a:t>ffectively </a:t>
            </a:r>
            <a:r>
              <a:rPr lang="en-US" dirty="0"/>
              <a:t>associates different </a:t>
            </a:r>
            <a:r>
              <a:rPr lang="en-US" dirty="0" smtClean="0"/>
              <a:t>databases</a:t>
            </a:r>
          </a:p>
          <a:p>
            <a:r>
              <a:rPr lang="en-US" dirty="0"/>
              <a:t>provides a wide variety of </a:t>
            </a:r>
            <a:r>
              <a:rPr lang="en-US" dirty="0" smtClean="0"/>
              <a:t>packages(CRAN)</a:t>
            </a:r>
          </a:p>
          <a:p>
            <a:r>
              <a:rPr lang="en-US" dirty="0"/>
              <a:t>Data Variety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75506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sz="3600" dirty="0" smtClean="0">
                <a:effectLst/>
              </a:rPr>
              <a:t> </a:t>
            </a:r>
            <a:r>
              <a:rPr lang="en-US" sz="3600" dirty="0">
                <a:effectLst/>
              </a:rPr>
              <a:t>Unique Features of R Programming</a:t>
            </a:r>
            <a:br>
              <a:rPr lang="en-US" sz="3600" dirty="0">
                <a:effectLst/>
              </a:rPr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11808"/>
          </a:xfrm>
        </p:spPr>
        <p:txBody>
          <a:bodyPr>
            <a:normAutofit fontScale="92500" lnSpcReduction="20000"/>
          </a:bodyPr>
          <a:lstStyle/>
          <a:p>
            <a:pPr algn="just" fontAlgn="base">
              <a:buFont typeface="Wingdings" pitchFamily="2" charset="2"/>
              <a:buChar char="Ø"/>
            </a:pPr>
            <a:r>
              <a:rPr lang="en-US" sz="2200" dirty="0"/>
              <a:t>Since R can perform operations directly on </a:t>
            </a:r>
            <a:r>
              <a:rPr lang="en-US" sz="2200" b="1" dirty="0"/>
              <a:t>vectors</a:t>
            </a:r>
            <a:r>
              <a:rPr lang="en-US" sz="2200" dirty="0"/>
              <a:t>, it doesn’t require too much looping</a:t>
            </a:r>
            <a:r>
              <a:rPr lang="en-US" sz="2200" dirty="0" smtClean="0"/>
              <a:t>.</a:t>
            </a:r>
          </a:p>
          <a:p>
            <a:pPr algn="just" fontAlgn="base">
              <a:buFont typeface="Wingdings" pitchFamily="2" charset="2"/>
              <a:buChar char="Ø"/>
            </a:pPr>
            <a:endParaRPr lang="en-US" sz="2200" dirty="0"/>
          </a:p>
          <a:p>
            <a:pPr algn="just" fontAlgn="base">
              <a:buFont typeface="Wingdings" pitchFamily="2" charset="2"/>
              <a:buChar char="Ø"/>
            </a:pPr>
            <a:r>
              <a:rPr lang="en-US" sz="2200" dirty="0"/>
              <a:t>R can pull data from APIs, servers, SPSS files, and many other formats</a:t>
            </a:r>
            <a:r>
              <a:rPr lang="en-US" sz="2200" dirty="0" smtClean="0"/>
              <a:t>.</a:t>
            </a:r>
          </a:p>
          <a:p>
            <a:pPr algn="just" fontAlgn="base">
              <a:buFont typeface="Wingdings" pitchFamily="2" charset="2"/>
              <a:buChar char="Ø"/>
            </a:pPr>
            <a:endParaRPr lang="en-US" sz="2200" dirty="0"/>
          </a:p>
          <a:p>
            <a:pPr algn="just" fontAlgn="base">
              <a:buFont typeface="Wingdings" pitchFamily="2" charset="2"/>
              <a:buChar char="Ø"/>
            </a:pPr>
            <a:r>
              <a:rPr lang="en-US" sz="2200" dirty="0"/>
              <a:t>R is useful for </a:t>
            </a:r>
            <a:r>
              <a:rPr lang="en-US" sz="2200" b="1" dirty="0"/>
              <a:t>web scraping</a:t>
            </a:r>
            <a:r>
              <a:rPr lang="en-US" sz="2200" dirty="0" smtClean="0"/>
              <a:t>.</a:t>
            </a:r>
          </a:p>
          <a:p>
            <a:pPr algn="just" fontAlgn="base">
              <a:buFont typeface="Wingdings" pitchFamily="2" charset="2"/>
              <a:buChar char="Ø"/>
            </a:pPr>
            <a:endParaRPr lang="en-US" sz="2200" dirty="0"/>
          </a:p>
          <a:p>
            <a:pPr algn="just" fontAlgn="base">
              <a:buFont typeface="Wingdings" pitchFamily="2" charset="2"/>
              <a:buChar char="Ø"/>
            </a:pPr>
            <a:r>
              <a:rPr lang="en-US" sz="2200" dirty="0"/>
              <a:t>It can perform multiple complex mathematical operations with a single command</a:t>
            </a:r>
            <a:r>
              <a:rPr lang="en-US" sz="2200" dirty="0" smtClean="0"/>
              <a:t>.</a:t>
            </a:r>
          </a:p>
          <a:p>
            <a:pPr algn="just" fontAlgn="base">
              <a:buFont typeface="Wingdings" pitchFamily="2" charset="2"/>
              <a:buChar char="Ø"/>
            </a:pPr>
            <a:endParaRPr lang="en-US" sz="2200" dirty="0"/>
          </a:p>
          <a:p>
            <a:pPr algn="just" fontAlgn="base">
              <a:buFont typeface="Wingdings" pitchFamily="2" charset="2"/>
              <a:buChar char="Ø"/>
            </a:pPr>
            <a:r>
              <a:rPr lang="en-US" sz="2200" dirty="0"/>
              <a:t>Using R Markdown, it can create attractive reports that combine plain text with code and visualizations of the results</a:t>
            </a:r>
            <a:r>
              <a:rPr lang="en-US" sz="2200" dirty="0" smtClean="0"/>
              <a:t>.</a:t>
            </a:r>
          </a:p>
          <a:p>
            <a:pPr algn="just" fontAlgn="base">
              <a:buFont typeface="Wingdings" pitchFamily="2" charset="2"/>
              <a:buChar char="Ø"/>
            </a:pPr>
            <a:endParaRPr lang="en-US" sz="2200" dirty="0"/>
          </a:p>
          <a:p>
            <a:pPr algn="just" fontAlgn="base">
              <a:buFont typeface="Wingdings" pitchFamily="2" charset="2"/>
              <a:buChar char="Ø"/>
            </a:pPr>
            <a:r>
              <a:rPr lang="en-US" sz="2200" dirty="0"/>
              <a:t>Due to a large number of researchers and statisticians using it, new ideas and technologies often appear in the R community first.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0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691</TotalTime>
  <Words>283</Words>
  <Application>Microsoft Office PowerPoint</Application>
  <PresentationFormat>On-screen Show (4:3)</PresentationFormat>
  <Paragraphs>110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Verve</vt:lpstr>
      <vt:lpstr>PowerPoint Presentation</vt:lpstr>
      <vt:lpstr>PowerPoint Presentation</vt:lpstr>
      <vt:lpstr> What is R Programming Language </vt:lpstr>
      <vt:lpstr>A (Brief) History of R </vt:lpstr>
      <vt:lpstr> What is R used for?  </vt:lpstr>
      <vt:lpstr>PowerPoint Presentation</vt:lpstr>
      <vt:lpstr>PowerPoint Presentation</vt:lpstr>
      <vt:lpstr> Features of R </vt:lpstr>
      <vt:lpstr>  Unique Features of R Programming </vt:lpstr>
      <vt:lpstr>R Programming gives a broad variety of statistical</vt:lpstr>
      <vt:lpstr> Why use R for statistical computing and graphics </vt:lpstr>
      <vt:lpstr> Why Learn R? </vt:lpstr>
      <vt:lpstr> Alternatives to R programming </vt:lpstr>
      <vt:lpstr>PowerPoint Presentation</vt:lpstr>
      <vt:lpstr>PowerPoint Presentation</vt:lpstr>
      <vt:lpstr> Installing R and Rstudio            on Windows  </vt:lpstr>
      <vt:lpstr>You can download R from the Comprehensive R Archive Network (CRAN). Search for CRAN on your browser: </vt:lpstr>
      <vt:lpstr> Step – 1: Go to CRAN R project website.               https://cran.r-project.org/ </vt:lpstr>
      <vt:lpstr> Step – 2: Click on the Download R for Windows link.  </vt:lpstr>
      <vt:lpstr>Step – 3: Click on the base subdirectory link or install R for the first time link. </vt:lpstr>
      <vt:lpstr> Step – 4: Click Download R X.X.X for Windows (X.X.X stand for the latest version of R. eg: 3.6.1) and save the executable .exe file.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RStudio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of variable </vt:lpstr>
      <vt:lpstr>Basic Data Types </vt:lpstr>
      <vt:lpstr>PowerPoint Presentation</vt:lpstr>
      <vt:lpstr> R has 6 basic data types.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VIKRAM</dc:creator>
  <cp:lastModifiedBy>VIKRAM</cp:lastModifiedBy>
  <cp:revision>31</cp:revision>
  <dcterms:created xsi:type="dcterms:W3CDTF">2021-04-12T02:46:13Z</dcterms:created>
  <dcterms:modified xsi:type="dcterms:W3CDTF">2021-05-12T09:53:52Z</dcterms:modified>
</cp:coreProperties>
</file>